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97" r:id="rId2"/>
    <p:sldId id="300" r:id="rId3"/>
    <p:sldId id="258" r:id="rId4"/>
    <p:sldId id="301" r:id="rId5"/>
    <p:sldId id="302" r:id="rId6"/>
    <p:sldId id="264" r:id="rId7"/>
    <p:sldId id="277" r:id="rId8"/>
    <p:sldId id="272" r:id="rId9"/>
    <p:sldId id="303" r:id="rId10"/>
    <p:sldId id="304" r:id="rId11"/>
    <p:sldId id="29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2" autoAdjust="0"/>
    <p:restoredTop sz="94807" autoAdjust="0"/>
  </p:normalViewPr>
  <p:slideViewPr>
    <p:cSldViewPr>
      <p:cViewPr>
        <p:scale>
          <a:sx n="68" d="100"/>
          <a:sy n="68" d="100"/>
        </p:scale>
        <p:origin x="-1224" y="-864"/>
      </p:cViewPr>
      <p:guideLst>
        <p:guide orient="horz" pos="2160"/>
        <p:guide pos="2880"/>
      </p:guideLst>
    </p:cSldViewPr>
  </p:slideViewPr>
  <p:outlineViewPr>
    <p:cViewPr>
      <p:scale>
        <a:sx n="33" d="100"/>
        <a:sy n="33" d="100"/>
      </p:scale>
      <p:origin x="3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31A2661-4B09-4036-9035-DB2BDAA62EED}" type="datetimeFigureOut">
              <a:rPr lang="en-US" smtClean="0"/>
              <a:pPr/>
              <a:t>11/21/2013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832FDC6-B865-4B44-940F-7C96C940D105}" type="slidenum">
              <a:rPr lang="en-US" smtClean="0"/>
              <a:pPr/>
              <a:t>‹#›</a:t>
            </a:fld>
            <a:endParaRPr lang="en-US" dirty="0"/>
          </a:p>
        </p:txBody>
      </p:sp>
    </p:spTree>
    <p:extLst>
      <p:ext uri="{BB962C8B-B14F-4D97-AF65-F5344CB8AC3E}">
        <p14:creationId xmlns:p14="http://schemas.microsoft.com/office/powerpoint/2010/main" val="3427224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7B41FA-425C-471D-BA62-63AA2488C98C}" type="datetimeFigureOut">
              <a:rPr lang="en-US" smtClean="0"/>
              <a:pPr/>
              <a:t>11/21/2013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A18499B-DB13-40AB-A956-7072243E595B}"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50000"/>
            <a:lumOff val="50000"/>
            <a:alpha val="9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A7B41FA-425C-471D-BA62-63AA2488C98C}" type="datetimeFigureOut">
              <a:rPr lang="en-US" smtClean="0"/>
              <a:pPr/>
              <a:t>11/21/2013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8499B-DB13-40AB-A956-7072243E595B}"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mailto:mccoey@lasalle.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digitalcommons.lasalle.edu/mathcompcapstone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lasalle.edu/grad/index.php?section=itl&amp;page=capstone" TargetMode="External"/><Relationship Id="rId2" Type="http://schemas.openxmlformats.org/officeDocument/2006/relationships/hyperlink" Target="http://www.lasalle.edu/grad/index.php?section=cis&amp;page=capstone" TargetMode="External"/><Relationship Id="rId1" Type="http://schemas.openxmlformats.org/officeDocument/2006/relationships/slideLayout" Target="../slideLayouts/slideLayout2.xml"/><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483330464"/>
              </p:ext>
            </p:extLst>
          </p:nvPr>
        </p:nvGraphicFramePr>
        <p:xfrm>
          <a:off x="0" y="5362587"/>
          <a:ext cx="9144000" cy="1495413"/>
        </p:xfrm>
        <a:graphic>
          <a:graphicData uri="http://schemas.openxmlformats.org/drawingml/2006/table">
            <a:tbl>
              <a:tblPr firstRow="1" bandRow="1">
                <a:tableStyleId>{5C22544A-7EE6-4342-B048-85BDC9FD1C3A}</a:tableStyleId>
              </a:tblPr>
              <a:tblGrid>
                <a:gridCol w="9144000"/>
              </a:tblGrid>
              <a:tr h="321539">
                <a:tc>
                  <a:txBody>
                    <a:bodyPr/>
                    <a:lstStyle/>
                    <a:p>
                      <a:pPr algn="ctr"/>
                      <a:endParaRPr lang="en-US" sz="3200" dirty="0" smtClean="0">
                        <a:latin typeface="Times New Roman" pitchFamily="18" charset="0"/>
                        <a:cs typeface="Times New Roman" pitchFamily="18" charset="0"/>
                      </a:endParaRPr>
                    </a:p>
                  </a:txBody>
                  <a:tcPr/>
                </a:tc>
              </a:tr>
              <a:tr h="916293">
                <a:tc>
                  <a:txBody>
                    <a:bodyPr/>
                    <a:lstStyle/>
                    <a:p>
                      <a:pPr algn="ctr"/>
                      <a:r>
                        <a:rPr lang="en-US" sz="2400" dirty="0" smtClean="0">
                          <a:latin typeface="Times New Roman" pitchFamily="18" charset="0"/>
                          <a:cs typeface="Times New Roman" pitchFamily="18" charset="0"/>
                        </a:rPr>
                        <a:t>Peggy McCoey, M.S</a:t>
                      </a:r>
                      <a:r>
                        <a:rPr lang="en-US" sz="2400" baseline="0" dirty="0" smtClean="0">
                          <a:latin typeface="Times New Roman" pitchFamily="18" charset="0"/>
                          <a:cs typeface="Times New Roman" pitchFamily="18" charset="0"/>
                        </a:rPr>
                        <a:t>.</a:t>
                      </a:r>
                    </a:p>
                    <a:p>
                      <a:pPr algn="ctr"/>
                      <a:r>
                        <a:rPr lang="en-US" sz="2400" baseline="0" dirty="0" smtClean="0">
                          <a:latin typeface="Times New Roman" pitchFamily="18" charset="0"/>
                          <a:cs typeface="Times New Roman" pitchFamily="18" charset="0"/>
                          <a:hlinkClick r:id="rId2"/>
                        </a:rPr>
                        <a:t>mccoey@lasalle.edu</a:t>
                      </a:r>
                      <a:r>
                        <a:rPr lang="en-US" sz="2400" baseline="0" dirty="0" smtClean="0">
                          <a:latin typeface="Times New Roman" pitchFamily="18" charset="0"/>
                          <a:cs typeface="Times New Roman" pitchFamily="18" charset="0"/>
                        </a:rPr>
                        <a:t> (215) 951-1136</a:t>
                      </a:r>
                      <a:endParaRPr lang="en-US" sz="2400" dirty="0">
                        <a:latin typeface="Times New Roman" pitchFamily="18" charset="0"/>
                        <a:cs typeface="Times New Roman" pitchFamily="18" charset="0"/>
                      </a:endParaRPr>
                    </a:p>
                  </a:txBody>
                  <a:tcPr/>
                </a:tc>
              </a:tr>
            </a:tbl>
          </a:graphicData>
        </a:graphic>
      </p:graphicFrame>
      <p:pic>
        <p:nvPicPr>
          <p:cNvPr id="4" name="Picture 3"/>
          <p:cNvPicPr/>
          <p:nvPr/>
        </p:nvPicPr>
        <p:blipFill>
          <a:blip r:embed="rId3" cstate="print"/>
          <a:srcRect b="24437"/>
          <a:stretch>
            <a:fillRect/>
          </a:stretch>
        </p:blipFill>
        <p:spPr bwMode="auto">
          <a:xfrm>
            <a:off x="0" y="0"/>
            <a:ext cx="9144000" cy="2819400"/>
          </a:xfrm>
          <a:prstGeom prst="rect">
            <a:avLst/>
          </a:prstGeom>
          <a:noFill/>
          <a:ln w="9525">
            <a:noFill/>
            <a:miter lim="800000"/>
            <a:headEnd/>
            <a:tailEnd/>
          </a:ln>
          <a:effectLst/>
        </p:spPr>
      </p:pic>
      <p:sp>
        <p:nvSpPr>
          <p:cNvPr id="5" name="Rectangle 4"/>
          <p:cNvSpPr/>
          <p:nvPr/>
        </p:nvSpPr>
        <p:spPr>
          <a:xfrm>
            <a:off x="0" y="2819401"/>
            <a:ext cx="9144000" cy="2800767"/>
          </a:xfrm>
          <a:prstGeom prst="rect">
            <a:avLst/>
          </a:prstGeom>
          <a:solidFill>
            <a:schemeClr val="bg1"/>
          </a:solidFill>
        </p:spPr>
        <p:txBody>
          <a:bodyPr wrap="square" lIns="91440" tIns="45720" rIns="91440" bIns="45720">
            <a:spAutoFit/>
          </a:bodyPr>
          <a:lstStyle/>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Preparing for </a:t>
            </a:r>
            <a:r>
              <a:rPr lang="en-US" sz="4400" b="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Capstones in</a:t>
            </a:r>
            <a:endPar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Computer Information Science</a:t>
            </a:r>
          </a:p>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Information Technology Leadership</a:t>
            </a:r>
          </a:p>
          <a:p>
            <a:pPr algn="ctr"/>
            <a:r>
              <a:rPr lang="en-US" sz="4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Economic Crime Forensics</a:t>
            </a:r>
            <a:endParaRPr lang="en-US" sz="4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extLst>
      <p:ext uri="{BB962C8B-B14F-4D97-AF65-F5344CB8AC3E}">
        <p14:creationId xmlns:p14="http://schemas.microsoft.com/office/powerpoint/2010/main" val="3539861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Title 1"/>
          <p:cNvSpPr txBox="1">
            <a:spLocks/>
          </p:cNvSpPr>
          <p:nvPr/>
        </p:nvSpPr>
        <p:spPr>
          <a:xfrm>
            <a:off x="0" y="0"/>
            <a:ext cx="9144000" cy="1447800"/>
          </a:xfrm>
          <a:prstGeom prst="rect">
            <a:avLst/>
          </a:prstGeom>
          <a:solidFill>
            <a:schemeClr val="accent2">
              <a:lumMod val="50000"/>
            </a:schemeClr>
          </a:solidFill>
          <a:ln w="12700">
            <a:solidFill>
              <a:schemeClr val="tx1">
                <a:lumMod val="50000"/>
                <a:lumOff val="50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itchFamily="18" charset="0"/>
                <a:cs typeface="Times New Roman" pitchFamily="18" charset="0"/>
              </a:rPr>
              <a:t>Sample Capstones</a:t>
            </a:r>
            <a:endParaRPr lang="en-US" b="1" dirty="0">
              <a:solidFill>
                <a:schemeClr val="bg1"/>
              </a:solidFill>
              <a:latin typeface="Times New Roman" pitchFamily="18" charset="0"/>
              <a:cs typeface="Times New Roman" pitchFamily="18" charset="0"/>
            </a:endParaRPr>
          </a:p>
        </p:txBody>
      </p:sp>
      <p:sp>
        <p:nvSpPr>
          <p:cNvPr id="5" name="Content Placeholder 4"/>
          <p:cNvSpPr txBox="1">
            <a:spLocks noGrp="1"/>
          </p:cNvSpPr>
          <p:nvPr>
            <p:ph idx="1"/>
          </p:nvPr>
        </p:nvSpPr>
        <p:spPr>
          <a:xfrm>
            <a:off x="0" y="1447800"/>
            <a:ext cx="9144000" cy="5410200"/>
          </a:xfrm>
          <a:prstGeom prst="rect">
            <a:avLst/>
          </a:prstGeom>
          <a:solidFill>
            <a:schemeClr val="bg1"/>
          </a:solidFill>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dirty="0" smtClean="0">
                <a:latin typeface="Times New Roman" pitchFamily="18" charset="0"/>
                <a:cs typeface="Times New Roman" pitchFamily="18" charset="0"/>
              </a:rPr>
              <a:t>Look at the link below for examples of CIS and IT Leadership capstones.</a:t>
            </a:r>
          </a:p>
          <a:p>
            <a:pPr>
              <a:buFont typeface="Wingdings" pitchFamily="2" charset="2"/>
              <a:buChar char="Ø"/>
            </a:pPr>
            <a:r>
              <a:rPr lang="en-US" dirty="0" smtClean="0">
                <a:latin typeface="Times New Roman" pitchFamily="18" charset="0"/>
                <a:cs typeface="Times New Roman" pitchFamily="18" charset="0"/>
              </a:rPr>
              <a:t>CIS are identified because they are usually ONE author.  IT Leadership capstones have multiple authors.</a:t>
            </a:r>
          </a:p>
          <a:p>
            <a:pPr>
              <a:buFont typeface="Wingdings" pitchFamily="2" charset="2"/>
              <a:buChar char="Ø"/>
            </a:pPr>
            <a:r>
              <a:rPr lang="en-US" dirty="0" smtClean="0">
                <a:latin typeface="Times New Roman" pitchFamily="18" charset="0"/>
                <a:cs typeface="Times New Roman" pitchFamily="18" charset="0"/>
              </a:rPr>
              <a:t>Economic Crime </a:t>
            </a:r>
            <a:r>
              <a:rPr lang="en-US" dirty="0" smtClean="0">
                <a:latin typeface="Times New Roman" pitchFamily="18" charset="0"/>
                <a:cs typeface="Times New Roman" pitchFamily="18" charset="0"/>
              </a:rPr>
              <a:t>Forensics Capstones </a:t>
            </a:r>
            <a:r>
              <a:rPr lang="en-US" dirty="0" smtClean="0">
                <a:latin typeface="Times New Roman" pitchFamily="18" charset="0"/>
                <a:cs typeface="Times New Roman" pitchFamily="18" charset="0"/>
              </a:rPr>
              <a:t>will be posted once they are reviewed and completed.</a:t>
            </a:r>
          </a:p>
          <a:p>
            <a:pPr marL="0" indent="0">
              <a:buNone/>
            </a:pPr>
            <a:r>
              <a:rPr lang="en-US" dirty="0" smtClean="0">
                <a:latin typeface="Times New Roman" pitchFamily="18" charset="0"/>
                <a:cs typeface="Times New Roman" pitchFamily="18" charset="0"/>
                <a:hlinkClick r:id="rId2"/>
              </a:rPr>
              <a:t/>
            </a:r>
            <a:br>
              <a:rPr lang="en-US" dirty="0" smtClean="0">
                <a:latin typeface="Times New Roman" pitchFamily="18" charset="0"/>
                <a:cs typeface="Times New Roman" pitchFamily="18" charset="0"/>
                <a:hlinkClick r:id="rId2"/>
              </a:rPr>
            </a:br>
            <a:r>
              <a:rPr lang="en-US" dirty="0" smtClean="0">
                <a:latin typeface="Times New Roman" pitchFamily="18" charset="0"/>
                <a:cs typeface="Times New Roman" pitchFamily="18" charset="0"/>
                <a:hlinkClick r:id="rId2"/>
              </a:rPr>
              <a:t>http</a:t>
            </a:r>
            <a:r>
              <a:rPr lang="en-US" dirty="0">
                <a:latin typeface="Times New Roman" pitchFamily="18" charset="0"/>
                <a:cs typeface="Times New Roman" pitchFamily="18" charset="0"/>
                <a:hlinkClick r:id="rId2"/>
              </a:rPr>
              <a:t>://digitalcommons.lasalle.edu/mathcompcapstones/</a:t>
            </a:r>
            <a:endParaRPr lang="en-US" dirty="0" smtClean="0">
              <a:latin typeface="Times New Roman" pitchFamily="18" charset="0"/>
              <a:cs typeface="Times New Roman" pitchFamily="18" charset="0"/>
            </a:endParaRPr>
          </a:p>
          <a:p>
            <a:pPr>
              <a:buFont typeface="Arial" pitchFamily="34" charset="0"/>
              <a:buNone/>
            </a:pPr>
            <a:endParaRPr lang="en-US" dirty="0"/>
          </a:p>
        </p:txBody>
      </p:sp>
      <p:pic>
        <p:nvPicPr>
          <p:cNvPr id="6" name="Picture 5" descr="logo.gif"/>
          <p:cNvPicPr>
            <a:picLocks noChangeAspect="1"/>
          </p:cNvPicPr>
          <p:nvPr/>
        </p:nvPicPr>
        <p:blipFill>
          <a:blip r:embed="rId3" cstate="print"/>
          <a:stretch>
            <a:fillRect/>
          </a:stretch>
        </p:blipFill>
        <p:spPr>
          <a:xfrm>
            <a:off x="7515225" y="6305550"/>
            <a:ext cx="1628775" cy="552450"/>
          </a:xfrm>
          <a:prstGeom prst="rect">
            <a:avLst/>
          </a:prstGeom>
        </p:spPr>
      </p:pic>
    </p:spTree>
    <p:extLst>
      <p:ext uri="{BB962C8B-B14F-4D97-AF65-F5344CB8AC3E}">
        <p14:creationId xmlns:p14="http://schemas.microsoft.com/office/powerpoint/2010/main" val="24308219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68580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38600" y="1447800"/>
            <a:ext cx="5105399" cy="5410200"/>
          </a:xfrm>
          <a:prstGeom prst="rect">
            <a:avLst/>
          </a:prstGeom>
        </p:spPr>
      </p:pic>
      <p:sp>
        <p:nvSpPr>
          <p:cNvPr id="6" name="Content Placeholder 5"/>
          <p:cNvSpPr>
            <a:spLocks noGrp="1"/>
          </p:cNvSpPr>
          <p:nvPr>
            <p:ph sz="half" idx="1"/>
          </p:nvPr>
        </p:nvSpPr>
        <p:spPr/>
        <p:txBody>
          <a:bodyPr/>
          <a:lstStyle/>
          <a:p>
            <a:r>
              <a:rPr lang="en-US" dirty="0" smtClean="0"/>
              <a:t>If you have any questions or concerns, please feel free to contact me.</a:t>
            </a:r>
          </a:p>
          <a:p>
            <a:endParaRPr lang="en-US" dirty="0"/>
          </a:p>
          <a:p>
            <a:r>
              <a:rPr lang="en-US" dirty="0" smtClean="0"/>
              <a:t>Email: mccoey@lasalle.edu</a:t>
            </a:r>
          </a:p>
          <a:p>
            <a:r>
              <a:rPr lang="en-US" dirty="0" smtClean="0"/>
              <a:t>Phone: 215-951-1136</a:t>
            </a:r>
            <a:endParaRPr lang="en-US" dirty="0"/>
          </a:p>
          <a:p>
            <a:endParaRPr lang="en-US" dirty="0" smtClean="0"/>
          </a:p>
          <a:p>
            <a:endParaRPr lang="en-US" dirty="0"/>
          </a:p>
          <a:p>
            <a:endParaRPr lang="en-US" dirty="0"/>
          </a:p>
        </p:txBody>
      </p:sp>
      <p:sp>
        <p:nvSpPr>
          <p:cNvPr id="9" name="Title 1"/>
          <p:cNvSpPr txBox="1">
            <a:spLocks/>
          </p:cNvSpPr>
          <p:nvPr/>
        </p:nvSpPr>
        <p:spPr>
          <a:xfrm>
            <a:off x="0" y="0"/>
            <a:ext cx="9144000" cy="1447800"/>
          </a:xfrm>
          <a:prstGeom prst="rect">
            <a:avLst/>
          </a:prstGeom>
          <a:solidFill>
            <a:schemeClr val="accent2">
              <a:lumMod val="50000"/>
            </a:schemeClr>
          </a:solidFill>
          <a:ln w="12700">
            <a:solidFill>
              <a:schemeClr val="tx1">
                <a:lumMod val="50000"/>
                <a:lumOff val="50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itchFamily="18" charset="0"/>
                <a:cs typeface="Times New Roman" pitchFamily="18" charset="0"/>
              </a:rPr>
              <a:t>Additional Questions</a:t>
            </a:r>
            <a:endParaRPr lang="en-US" b="1" dirty="0">
              <a:solidFill>
                <a:schemeClr val="bg1"/>
              </a:solidFill>
              <a:latin typeface="Times New Roman" pitchFamily="18" charset="0"/>
              <a:cs typeface="Times New Roman" pitchFamily="18" charset="0"/>
            </a:endParaRPr>
          </a:p>
        </p:txBody>
      </p:sp>
      <p:pic>
        <p:nvPicPr>
          <p:cNvPr id="10" name="Picture 9" descr="logo.gif"/>
          <p:cNvPicPr>
            <a:picLocks noChangeAspect="1"/>
          </p:cNvPicPr>
          <p:nvPr/>
        </p:nvPicPr>
        <p:blipFill>
          <a:blip r:embed="rId3" cstate="print"/>
          <a:stretch>
            <a:fillRect/>
          </a:stretch>
        </p:blipFill>
        <p:spPr>
          <a:xfrm>
            <a:off x="7515225" y="6305550"/>
            <a:ext cx="1628775" cy="552450"/>
          </a:xfrm>
          <a:prstGeom prst="rect">
            <a:avLst/>
          </a:prstGeom>
        </p:spPr>
      </p:pic>
    </p:spTree>
    <p:extLst>
      <p:ext uri="{BB962C8B-B14F-4D97-AF65-F5344CB8AC3E}">
        <p14:creationId xmlns:p14="http://schemas.microsoft.com/office/powerpoint/2010/main" val="34734221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50000"/>
            </a:schemeClr>
          </a:solidFill>
          <a:ln w="12700">
            <a:solidFill>
              <a:schemeClr val="tx1">
                <a:lumMod val="50000"/>
                <a:lumOff val="50000"/>
              </a:schemeClr>
            </a:solidFill>
          </a:ln>
        </p:spPr>
        <p:txBody>
          <a:bodyPr/>
          <a:lstStyle/>
          <a:p>
            <a:r>
              <a:rPr lang="en-US" b="1" dirty="0" smtClean="0">
                <a:solidFill>
                  <a:schemeClr val="bg1"/>
                </a:solidFill>
                <a:latin typeface="Times New Roman" pitchFamily="18" charset="0"/>
                <a:cs typeface="Times New Roman" pitchFamily="18" charset="0"/>
              </a:rPr>
              <a:t>What is a capstone?</a:t>
            </a:r>
            <a:endParaRPr lang="en-US" sz="40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a:solidFill>
            <a:schemeClr val="bg1"/>
          </a:solidFill>
          <a:ln w="19050">
            <a:solidFill>
              <a:schemeClr val="tx1">
                <a:lumMod val="50000"/>
                <a:lumOff val="50000"/>
              </a:schemeClr>
            </a:solidFill>
          </a:ln>
        </p:spPr>
        <p:txBody>
          <a:bodyPr>
            <a:normAutofit lnSpcReduction="10000"/>
          </a:bodyPr>
          <a:lstStyle/>
          <a:p>
            <a:pPr>
              <a:buFont typeface="Wingdings" pitchFamily="2" charset="2"/>
              <a:buChar char="Ø"/>
            </a:pPr>
            <a:r>
              <a:rPr lang="en-US" sz="2600" dirty="0" smtClean="0">
                <a:latin typeface="Times New Roman" pitchFamily="18" charset="0"/>
                <a:cs typeface="Times New Roman" pitchFamily="18" charset="0"/>
              </a:rPr>
              <a:t>Culminating experience for your curriculum.</a:t>
            </a:r>
          </a:p>
          <a:p>
            <a:pPr>
              <a:buNone/>
            </a:pPr>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Provides an </a:t>
            </a:r>
            <a:r>
              <a:rPr lang="en-US" sz="2600" dirty="0" smtClean="0">
                <a:latin typeface="Times New Roman" pitchFamily="18" charset="0"/>
                <a:cs typeface="Times New Roman" pitchFamily="18" charset="0"/>
              </a:rPr>
              <a:t>opportunity to demonstrate integration of academic studies with personal interests.</a:t>
            </a:r>
          </a:p>
          <a:p>
            <a:pPr>
              <a:buFont typeface="Wingdings" pitchFamily="2" charset="2"/>
              <a:buChar char="Ø"/>
            </a:pPr>
            <a:endParaRPr lang="en-US" sz="2600" dirty="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Opportunity to integrate your professional activities with </a:t>
            </a:r>
            <a:r>
              <a:rPr lang="en-US" sz="2600" dirty="0" smtClean="0">
                <a:latin typeface="Times New Roman" pitchFamily="18" charset="0"/>
                <a:cs typeface="Times New Roman" pitchFamily="18" charset="0"/>
              </a:rPr>
              <a:t>your program </a:t>
            </a:r>
            <a:r>
              <a:rPr lang="en-US" sz="2600" dirty="0" smtClean="0">
                <a:latin typeface="Times New Roman" pitchFamily="18" charset="0"/>
                <a:cs typeface="Times New Roman" pitchFamily="18" charset="0"/>
              </a:rPr>
              <a:t>by partnering with </a:t>
            </a:r>
            <a:r>
              <a:rPr lang="en-US" sz="2600" dirty="0" smtClean="0">
                <a:latin typeface="Times New Roman" pitchFamily="18" charset="0"/>
                <a:cs typeface="Times New Roman" pitchFamily="18" charset="0"/>
              </a:rPr>
              <a:t>an outside </a:t>
            </a:r>
            <a:r>
              <a:rPr lang="en-US" sz="2600" dirty="0" smtClean="0">
                <a:latin typeface="Times New Roman" pitchFamily="18" charset="0"/>
                <a:cs typeface="Times New Roman" pitchFamily="18" charset="0"/>
              </a:rPr>
              <a:t>organization.</a:t>
            </a:r>
          </a:p>
          <a:p>
            <a:pPr>
              <a:buFont typeface="Wingdings" pitchFamily="2" charset="2"/>
              <a:buChar char="Ø"/>
            </a:pPr>
            <a:endParaRPr lang="en-US" sz="2600" dirty="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Students may consider </a:t>
            </a:r>
            <a:r>
              <a:rPr lang="en-US" sz="2600" dirty="0" smtClean="0">
                <a:latin typeface="Times New Roman" pitchFamily="18" charset="0"/>
                <a:cs typeface="Times New Roman" pitchFamily="18" charset="0"/>
              </a:rPr>
              <a:t>completing a </a:t>
            </a:r>
            <a:r>
              <a:rPr lang="en-US" sz="2600" dirty="0" smtClean="0">
                <a:latin typeface="Times New Roman" pitchFamily="18" charset="0"/>
                <a:cs typeface="Times New Roman" pitchFamily="18" charset="0"/>
              </a:rPr>
              <a:t>capstone when they are within 9 credits of completing the program.</a:t>
            </a:r>
          </a:p>
          <a:p>
            <a:pPr>
              <a:buFont typeface="Wingdings" pitchFamily="2" charset="2"/>
              <a:buChar char="Ø"/>
            </a:pPr>
            <a:endParaRPr lang="en-US" sz="2600" dirty="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Capstones are available during </a:t>
            </a:r>
            <a:r>
              <a:rPr lang="en-US" sz="2600" dirty="0" smtClean="0">
                <a:latin typeface="Times New Roman" pitchFamily="18" charset="0"/>
                <a:cs typeface="Times New Roman" pitchFamily="18" charset="0"/>
              </a:rPr>
              <a:t>every </a:t>
            </a:r>
            <a:r>
              <a:rPr lang="en-US" sz="2600" dirty="0" smtClean="0">
                <a:latin typeface="Times New Roman" pitchFamily="18" charset="0"/>
                <a:cs typeface="Times New Roman" pitchFamily="18" charset="0"/>
              </a:rPr>
              <a:t>semester.</a:t>
            </a:r>
          </a:p>
          <a:p>
            <a:pPr>
              <a:buFont typeface="Wingdings" pitchFamily="2" charset="2"/>
              <a:buChar char="Ø"/>
            </a:pPr>
            <a:endParaRPr lang="en-US" sz="2600" dirty="0">
              <a:latin typeface="Times New Roman" pitchFamily="18" charset="0"/>
              <a:cs typeface="Times New Roman" pitchFamily="18" charset="0"/>
            </a:endParaRPr>
          </a:p>
          <a:p>
            <a:pPr>
              <a:buNone/>
            </a:pPr>
            <a:endParaRPr lang="en-US" sz="2600" dirty="0" smtClean="0">
              <a:latin typeface="Times New Roman" pitchFamily="18" charset="0"/>
              <a:cs typeface="Times New Roman" pitchFamily="18" charset="0"/>
            </a:endParaRPr>
          </a:p>
          <a:p>
            <a:pPr>
              <a:buNone/>
            </a:pPr>
            <a:endParaRPr lang="en-US" sz="2800" dirty="0" smtClean="0">
              <a:latin typeface="Times New Roman" pitchFamily="18" charset="0"/>
              <a:cs typeface="Times New Roman" pitchFamily="18" charset="0"/>
            </a:endParaRPr>
          </a:p>
        </p:txBody>
      </p:sp>
      <p:pic>
        <p:nvPicPr>
          <p:cNvPr id="6" name="Picture 5" descr="logo.gif"/>
          <p:cNvPicPr>
            <a:picLocks noChangeAspect="1"/>
          </p:cNvPicPr>
          <p:nvPr/>
        </p:nvPicPr>
        <p:blipFill>
          <a:blip r:embed="rId3" cstate="print"/>
          <a:stretch>
            <a:fillRect/>
          </a:stretch>
        </p:blipFill>
        <p:spPr>
          <a:xfrm>
            <a:off x="7515225" y="6305550"/>
            <a:ext cx="1628775" cy="552450"/>
          </a:xfrm>
          <a:prstGeom prst="rect">
            <a:avLst/>
          </a:prstGeom>
        </p:spPr>
      </p:pic>
    </p:spTree>
    <p:custDataLst>
      <p:tags r:id="rId1"/>
    </p:custDataLst>
    <p:extLst>
      <p:ext uri="{BB962C8B-B14F-4D97-AF65-F5344CB8AC3E}">
        <p14:creationId xmlns:p14="http://schemas.microsoft.com/office/powerpoint/2010/main" val="532042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50000"/>
            </a:schemeClr>
          </a:solidFill>
          <a:ln w="12700">
            <a:solidFill>
              <a:schemeClr val="tx1">
                <a:lumMod val="50000"/>
                <a:lumOff val="50000"/>
              </a:schemeClr>
            </a:solidFill>
          </a:ln>
        </p:spPr>
        <p:txBody>
          <a:bodyPr/>
          <a:lstStyle/>
          <a:p>
            <a:r>
              <a:rPr lang="en-US" b="1" dirty="0" smtClean="0">
                <a:solidFill>
                  <a:schemeClr val="bg1"/>
                </a:solidFill>
                <a:latin typeface="Times New Roman" pitchFamily="18" charset="0"/>
                <a:cs typeface="Times New Roman" pitchFamily="18" charset="0"/>
              </a:rPr>
              <a:t>Pre-Capstone Requirements</a:t>
            </a:r>
            <a:endParaRPr lang="en-US" sz="40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a:solidFill>
            <a:schemeClr val="bg1"/>
          </a:solidFill>
          <a:ln w="19050">
            <a:solidFill>
              <a:schemeClr val="tx1">
                <a:lumMod val="50000"/>
                <a:lumOff val="50000"/>
              </a:schemeClr>
            </a:solidFill>
          </a:ln>
        </p:spPr>
        <p:txBody>
          <a:bodyPr>
            <a:normAutofit/>
          </a:bodyPr>
          <a:lstStyle/>
          <a:p>
            <a:pPr>
              <a:buFont typeface="Wingdings" pitchFamily="2" charset="2"/>
              <a:buChar char="Ø"/>
            </a:pPr>
            <a:r>
              <a:rPr lang="en-US" sz="2600" dirty="0" smtClean="0">
                <a:latin typeface="Times New Roman" pitchFamily="18" charset="0"/>
                <a:cs typeface="Times New Roman" pitchFamily="18" charset="0"/>
              </a:rPr>
              <a:t>Students considering a capstone need to complete specific steps in the </a:t>
            </a:r>
            <a:r>
              <a:rPr lang="en-US" sz="2600" dirty="0" smtClean="0">
                <a:latin typeface="Times New Roman" pitchFamily="18" charset="0"/>
                <a:cs typeface="Times New Roman" pitchFamily="18" charset="0"/>
              </a:rPr>
              <a:t>semester </a:t>
            </a:r>
            <a:r>
              <a:rPr lang="en-US" sz="2600" dirty="0" smtClean="0">
                <a:latin typeface="Times New Roman" pitchFamily="18" charset="0"/>
                <a:cs typeface="Times New Roman" pitchFamily="18" charset="0"/>
              </a:rPr>
              <a:t>before the capstone begins.</a:t>
            </a:r>
          </a:p>
          <a:p>
            <a:pPr marL="0" indent="0">
              <a:buNone/>
            </a:pPr>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Students in Computer Information Science and Economic Crime Forensics may complete the capstone individually or with a team of two.</a:t>
            </a:r>
          </a:p>
          <a:p>
            <a:pPr>
              <a:buFont typeface="Wingdings" pitchFamily="2" charset="2"/>
              <a:buChar char="Ø"/>
            </a:pPr>
            <a:endParaRPr lang="en-US" sz="2600" dirty="0" smtClean="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Information Technology students must participate in a team capstone.</a:t>
            </a:r>
          </a:p>
          <a:p>
            <a:pPr>
              <a:buFont typeface="Wingdings" pitchFamily="2" charset="2"/>
              <a:buChar char="Ø"/>
            </a:pPr>
            <a:endParaRPr lang="en-US" sz="2600" dirty="0">
              <a:latin typeface="Times New Roman" pitchFamily="18" charset="0"/>
              <a:cs typeface="Times New Roman" pitchFamily="18" charset="0"/>
            </a:endParaRPr>
          </a:p>
          <a:p>
            <a:pPr marL="0" indent="0">
              <a:buNone/>
            </a:pPr>
            <a:endParaRPr lang="en-US" sz="2600" dirty="0" smtClean="0">
              <a:latin typeface="Times New Roman" pitchFamily="18" charset="0"/>
              <a:cs typeface="Times New Roman" pitchFamily="18" charset="0"/>
            </a:endParaRPr>
          </a:p>
          <a:p>
            <a:pPr marL="457200" lvl="1" indent="0">
              <a:buNone/>
            </a:pPr>
            <a:endParaRPr lang="en-US" sz="2200" dirty="0" smtClean="0">
              <a:latin typeface="Times New Roman" pitchFamily="18" charset="0"/>
              <a:cs typeface="Times New Roman" pitchFamily="18" charset="0"/>
            </a:endParaRPr>
          </a:p>
          <a:p>
            <a:pPr>
              <a:buFont typeface="Wingdings" pitchFamily="2" charset="2"/>
              <a:buChar char="Ø"/>
            </a:pPr>
            <a:endParaRPr lang="en-US" sz="2600" dirty="0" smtClean="0">
              <a:latin typeface="Times New Roman" pitchFamily="18" charset="0"/>
              <a:cs typeface="Times New Roman" pitchFamily="18" charset="0"/>
            </a:endParaRPr>
          </a:p>
          <a:p>
            <a:pPr>
              <a:buFont typeface="Wingdings" pitchFamily="2" charset="2"/>
              <a:buChar char="Ø"/>
            </a:pPr>
            <a:endParaRPr lang="en-US" sz="2600" dirty="0" smtClean="0">
              <a:latin typeface="Times New Roman" pitchFamily="18" charset="0"/>
              <a:cs typeface="Times New Roman" pitchFamily="18" charset="0"/>
            </a:endParaRPr>
          </a:p>
        </p:txBody>
      </p:sp>
      <p:pic>
        <p:nvPicPr>
          <p:cNvPr id="6" name="Picture 5" descr="logo.gif"/>
          <p:cNvPicPr>
            <a:picLocks noChangeAspect="1"/>
          </p:cNvPicPr>
          <p:nvPr/>
        </p:nvPicPr>
        <p:blipFill>
          <a:blip r:embed="rId3" cstate="print"/>
          <a:stretch>
            <a:fillRect/>
          </a:stretch>
        </p:blipFill>
        <p:spPr>
          <a:xfrm>
            <a:off x="7515225" y="6305550"/>
            <a:ext cx="1628775" cy="55245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50000"/>
            </a:schemeClr>
          </a:solidFill>
          <a:ln w="12700">
            <a:solidFill>
              <a:schemeClr val="tx1">
                <a:lumMod val="50000"/>
                <a:lumOff val="50000"/>
              </a:schemeClr>
            </a:solidFill>
          </a:ln>
        </p:spPr>
        <p:txBody>
          <a:bodyPr/>
          <a:lstStyle/>
          <a:p>
            <a:r>
              <a:rPr lang="en-US" b="1" dirty="0" smtClean="0">
                <a:solidFill>
                  <a:schemeClr val="bg1"/>
                </a:solidFill>
                <a:latin typeface="Times New Roman" pitchFamily="18" charset="0"/>
                <a:cs typeface="Times New Roman" pitchFamily="18" charset="0"/>
              </a:rPr>
              <a:t>Pre-Capstone Requirements</a:t>
            </a:r>
            <a:endParaRPr lang="en-US" sz="40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a:solidFill>
            <a:schemeClr val="bg1"/>
          </a:solidFill>
          <a:ln w="19050">
            <a:solidFill>
              <a:schemeClr val="tx1">
                <a:lumMod val="50000"/>
                <a:lumOff val="50000"/>
              </a:schemeClr>
            </a:solidFill>
          </a:ln>
        </p:spPr>
        <p:txBody>
          <a:bodyPr>
            <a:normAutofit lnSpcReduction="10000"/>
          </a:bodyPr>
          <a:lstStyle/>
          <a:p>
            <a:pPr>
              <a:buFont typeface="Wingdings" pitchFamily="2" charset="2"/>
              <a:buChar char="Ø"/>
            </a:pPr>
            <a:r>
              <a:rPr lang="en-US" sz="2600" dirty="0" smtClean="0">
                <a:latin typeface="Times New Roman" pitchFamily="18" charset="0"/>
                <a:cs typeface="Times New Roman" pitchFamily="18" charset="0"/>
              </a:rPr>
              <a:t> </a:t>
            </a:r>
            <a:r>
              <a:rPr lang="en-US" dirty="0">
                <a:latin typeface="Times New Roman" pitchFamily="18" charset="0"/>
                <a:cs typeface="Times New Roman" pitchFamily="18" charset="0"/>
              </a:rPr>
              <a:t>Students need to prepare a proposal </a:t>
            </a:r>
            <a:r>
              <a:rPr lang="en-US" dirty="0" smtClean="0">
                <a:latin typeface="Times New Roman" pitchFamily="18" charset="0"/>
                <a:cs typeface="Times New Roman" pitchFamily="18" charset="0"/>
              </a:rPr>
              <a:t>for </a:t>
            </a:r>
            <a:r>
              <a:rPr lang="en-US" dirty="0">
                <a:latin typeface="Times New Roman" pitchFamily="18" charset="0"/>
                <a:cs typeface="Times New Roman" pitchFamily="18" charset="0"/>
              </a:rPr>
              <a:t>the experience.  </a:t>
            </a:r>
            <a:r>
              <a:rPr lang="en-US" dirty="0" smtClean="0">
                <a:latin typeface="Times New Roman" pitchFamily="18" charset="0"/>
                <a:cs typeface="Times New Roman" pitchFamily="18" charset="0"/>
              </a:rPr>
              <a:t>The proposal includes </a:t>
            </a:r>
          </a:p>
          <a:p>
            <a:pPr lvl="1">
              <a:buFont typeface="Wingdings" pitchFamily="2" charset="2"/>
              <a:buChar char="Ø"/>
            </a:pPr>
            <a:r>
              <a:rPr lang="en-US" dirty="0" smtClean="0">
                <a:latin typeface="Times New Roman" pitchFamily="18" charset="0"/>
                <a:cs typeface="Times New Roman" pitchFamily="18" charset="0"/>
              </a:rPr>
              <a:t>a description of the project/problem;</a:t>
            </a:r>
          </a:p>
          <a:p>
            <a:pPr lvl="1">
              <a:buFont typeface="Wingdings" pitchFamily="2" charset="2"/>
              <a:buChar char="Ø"/>
            </a:pPr>
            <a:r>
              <a:rPr lang="en-US" dirty="0" smtClean="0">
                <a:latin typeface="Times New Roman" pitchFamily="18" charset="0"/>
                <a:cs typeface="Times New Roman" pitchFamily="18" charset="0"/>
              </a:rPr>
              <a:t>a timeline for activities in the capstone semester;</a:t>
            </a:r>
          </a:p>
          <a:p>
            <a:pPr lvl="1">
              <a:buFont typeface="Wingdings" pitchFamily="2" charset="2"/>
              <a:buChar char="Ø"/>
            </a:pPr>
            <a:r>
              <a:rPr lang="en-US" dirty="0" smtClean="0">
                <a:latin typeface="Times New Roman" pitchFamily="18" charset="0"/>
                <a:cs typeface="Times New Roman" pitchFamily="18" charset="0"/>
              </a:rPr>
              <a:t>current student resumes;</a:t>
            </a:r>
          </a:p>
          <a:p>
            <a:pPr lvl="1">
              <a:buFont typeface="Wingdings" pitchFamily="2" charset="2"/>
              <a:buChar char="Ø"/>
            </a:pPr>
            <a:r>
              <a:rPr lang="en-US" dirty="0" smtClean="0">
                <a:latin typeface="Times New Roman" pitchFamily="18" charset="0"/>
                <a:cs typeface="Times New Roman" pitchFamily="18" charset="0"/>
              </a:rPr>
              <a:t>a signed plagiarism paper to document understanding of the academic integrity policy.</a:t>
            </a:r>
          </a:p>
          <a:p>
            <a:pPr>
              <a:buFont typeface="Wingdings" pitchFamily="2" charset="2"/>
              <a:buChar char="Ø"/>
            </a:pPr>
            <a:r>
              <a:rPr lang="en-US" dirty="0" smtClean="0">
                <a:latin typeface="Times New Roman" pitchFamily="18" charset="0"/>
                <a:cs typeface="Times New Roman" pitchFamily="18" charset="0"/>
              </a:rPr>
              <a:t>If the project is a team, the team needs to be determined by the students prior to the capstone.</a:t>
            </a:r>
          </a:p>
          <a:p>
            <a:pPr>
              <a:buFont typeface="Wingdings" pitchFamily="2" charset="2"/>
              <a:buChar char="Ø"/>
            </a:pPr>
            <a:r>
              <a:rPr lang="en-US" dirty="0" smtClean="0">
                <a:latin typeface="Times New Roman" pitchFamily="18" charset="0"/>
                <a:cs typeface="Times New Roman" pitchFamily="18" charset="0"/>
              </a:rPr>
              <a:t>Students </a:t>
            </a:r>
            <a:r>
              <a:rPr lang="en-US" dirty="0">
                <a:latin typeface="Times New Roman" pitchFamily="18" charset="0"/>
                <a:cs typeface="Times New Roman" pitchFamily="18" charset="0"/>
              </a:rPr>
              <a:t>need to ask a faculty member to serve as the capstone mentor.</a:t>
            </a:r>
          </a:p>
          <a:p>
            <a:pPr>
              <a:buFont typeface="Wingdings" pitchFamily="2" charset="2"/>
              <a:buChar char="Ø"/>
            </a:pPr>
            <a:endParaRPr lang="en-US" sz="3200" b="1" dirty="0" smtClean="0">
              <a:latin typeface="Times New Roman" pitchFamily="18" charset="0"/>
              <a:cs typeface="Times New Roman" pitchFamily="18" charset="0"/>
            </a:endParaRPr>
          </a:p>
        </p:txBody>
      </p:sp>
      <p:pic>
        <p:nvPicPr>
          <p:cNvPr id="6" name="Picture 5" descr="logo.gif"/>
          <p:cNvPicPr>
            <a:picLocks noChangeAspect="1"/>
          </p:cNvPicPr>
          <p:nvPr/>
        </p:nvPicPr>
        <p:blipFill>
          <a:blip r:embed="rId3" cstate="print"/>
          <a:stretch>
            <a:fillRect/>
          </a:stretch>
        </p:blipFill>
        <p:spPr>
          <a:xfrm>
            <a:off x="7515225" y="6305550"/>
            <a:ext cx="1628775" cy="55245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2000"/>
                                        <p:tgtEl>
                                          <p:spTgt spid="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fade">
                                      <p:cBhvr>
                                        <p:cTn id="18" dur="2000"/>
                                        <p:tgtEl>
                                          <p:spTgt spid="3">
                                            <p:txEl>
                                              <p:pRg st="2" end="2"/>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2000"/>
                                        <p:tgtEl>
                                          <p:spTgt spid="3">
                                            <p:txEl>
                                              <p:pRg st="3" end="3"/>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2000"/>
                                        <p:tgtEl>
                                          <p:spTgt spid="3">
                                            <p:txEl>
                                              <p:pRg st="4" end="4"/>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2000"/>
                                        <p:tgtEl>
                                          <p:spTgt spid="3">
                                            <p:txEl>
                                              <p:pRg st="5" end="5"/>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a:solidFill>
            <a:schemeClr val="accent2">
              <a:lumMod val="50000"/>
            </a:schemeClr>
          </a:solidFill>
          <a:ln w="12700">
            <a:solidFill>
              <a:schemeClr val="tx1">
                <a:lumMod val="50000"/>
                <a:lumOff val="50000"/>
              </a:schemeClr>
            </a:solidFill>
          </a:ln>
        </p:spPr>
        <p:txBody>
          <a:bodyPr>
            <a:normAutofit/>
          </a:bodyPr>
          <a:lstStyle/>
          <a:p>
            <a:r>
              <a:rPr lang="en-US" b="1" dirty="0" smtClean="0">
                <a:solidFill>
                  <a:schemeClr val="bg1"/>
                </a:solidFill>
                <a:latin typeface="Times New Roman" pitchFamily="18" charset="0"/>
                <a:cs typeface="Times New Roman" pitchFamily="18" charset="0"/>
              </a:rPr>
              <a:t>Pre-Capstone Requirements</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0" y="1524000"/>
            <a:ext cx="9144000" cy="5334000"/>
          </a:xfrm>
          <a:solidFill>
            <a:schemeClr val="bg1"/>
          </a:solidFill>
          <a:ln w="19050">
            <a:solidFill>
              <a:schemeClr val="tx1">
                <a:lumMod val="50000"/>
                <a:lumOff val="50000"/>
              </a:schemeClr>
            </a:solidFill>
          </a:ln>
        </p:spPr>
        <p:txBody>
          <a:bodyPr>
            <a:normAutofit/>
          </a:bodyPr>
          <a:lstStyle/>
          <a:p>
            <a:pPr>
              <a:buFont typeface="Wingdings" pitchFamily="2" charset="2"/>
              <a:buChar char="Ø"/>
            </a:pPr>
            <a:r>
              <a:rPr lang="en-US" sz="2600" dirty="0" smtClean="0">
                <a:latin typeface="Times New Roman" pitchFamily="18" charset="0"/>
                <a:cs typeface="Times New Roman" pitchFamily="18" charset="0"/>
              </a:rPr>
              <a:t> The faculty mentor needs to review and approve the proposal.</a:t>
            </a:r>
          </a:p>
          <a:p>
            <a:pPr>
              <a:buFont typeface="Wingdings" pitchFamily="2" charset="2"/>
              <a:buChar char="Ø"/>
            </a:pPr>
            <a:endParaRPr lang="en-US" sz="2600" dirty="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The proposal packet needs to be submitted to the program director by the last class day of the semester prior to the capstone.</a:t>
            </a:r>
          </a:p>
          <a:p>
            <a:pPr>
              <a:buFont typeface="Wingdings" pitchFamily="2" charset="2"/>
              <a:buChar char="Ø"/>
            </a:pPr>
            <a:endParaRPr lang="en-US" sz="2600" dirty="0">
              <a:latin typeface="Times New Roman" pitchFamily="18" charset="0"/>
              <a:cs typeface="Times New Roman" pitchFamily="18" charset="0"/>
            </a:endParaRPr>
          </a:p>
          <a:p>
            <a:pPr>
              <a:buFont typeface="Wingdings" pitchFamily="2" charset="2"/>
              <a:buChar char="Ø"/>
            </a:pPr>
            <a:r>
              <a:rPr lang="en-US" sz="2600" dirty="0" smtClean="0">
                <a:latin typeface="Times New Roman" pitchFamily="18" charset="0"/>
                <a:cs typeface="Times New Roman" pitchFamily="18" charset="0"/>
              </a:rPr>
              <a:t>The program director will submit the proposal to program faculty for review and comment.  Students will be registered for the capstone course by the program director once the proposal is submitted for faculty review.</a:t>
            </a:r>
          </a:p>
          <a:p>
            <a:pPr>
              <a:buFont typeface="Wingdings" pitchFamily="2" charset="2"/>
              <a:buChar char="Ø"/>
            </a:pPr>
            <a:endParaRPr lang="en-US" sz="2600" dirty="0">
              <a:latin typeface="Times New Roman" pitchFamily="18" charset="0"/>
              <a:cs typeface="Times New Roman" pitchFamily="18" charset="0"/>
            </a:endParaRPr>
          </a:p>
          <a:p>
            <a:pPr marL="0" indent="0">
              <a:buNone/>
            </a:pPr>
            <a:endParaRPr lang="en-US" sz="2600" dirty="0" smtClean="0">
              <a:latin typeface="Times New Roman" pitchFamily="18" charset="0"/>
              <a:cs typeface="Times New Roman" pitchFamily="18" charset="0"/>
            </a:endParaRPr>
          </a:p>
          <a:p>
            <a:pPr>
              <a:buFont typeface="Wingdings" pitchFamily="2" charset="2"/>
              <a:buChar char="Ø"/>
            </a:pPr>
            <a:endParaRPr lang="en-US" sz="2600" dirty="0">
              <a:latin typeface="Times New Roman" pitchFamily="18" charset="0"/>
              <a:cs typeface="Times New Roman" pitchFamily="18" charset="0"/>
            </a:endParaRPr>
          </a:p>
          <a:p>
            <a:pPr marL="0" indent="0">
              <a:buNone/>
            </a:pPr>
            <a:endParaRPr lang="en-US" sz="2600" dirty="0" smtClean="0">
              <a:latin typeface="Times New Roman" pitchFamily="18" charset="0"/>
              <a:cs typeface="Times New Roman" pitchFamily="18" charset="0"/>
            </a:endParaRPr>
          </a:p>
          <a:p>
            <a:pPr>
              <a:buNone/>
            </a:pPr>
            <a:endParaRPr lang="en-US" sz="2600" dirty="0" smtClean="0">
              <a:latin typeface="Times New Roman" pitchFamily="18" charset="0"/>
              <a:cs typeface="Times New Roman" pitchFamily="18" charset="0"/>
            </a:endParaRPr>
          </a:p>
        </p:txBody>
      </p:sp>
      <p:pic>
        <p:nvPicPr>
          <p:cNvPr id="6" name="Picture 5" descr="logo.gif"/>
          <p:cNvPicPr>
            <a:picLocks noChangeAspect="1"/>
          </p:cNvPicPr>
          <p:nvPr/>
        </p:nvPicPr>
        <p:blipFill>
          <a:blip r:embed="rId3" cstate="print"/>
          <a:stretch>
            <a:fillRect/>
          </a:stretch>
        </p:blipFill>
        <p:spPr>
          <a:xfrm>
            <a:off x="7515225" y="6305550"/>
            <a:ext cx="1628775" cy="552450"/>
          </a:xfrm>
          <a:prstGeom prst="rect">
            <a:avLst/>
          </a:prstGeom>
        </p:spPr>
      </p:pic>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50000"/>
            </a:schemeClr>
          </a:solidFill>
          <a:ln w="12700">
            <a:solidFill>
              <a:schemeClr val="tx1">
                <a:lumMod val="50000"/>
                <a:lumOff val="50000"/>
              </a:schemeClr>
            </a:solidFill>
          </a:ln>
        </p:spPr>
        <p:txBody>
          <a:bodyPr/>
          <a:lstStyle/>
          <a:p>
            <a:r>
              <a:rPr lang="en-US" b="1" dirty="0" smtClean="0">
                <a:solidFill>
                  <a:schemeClr val="bg1"/>
                </a:solidFill>
                <a:latin typeface="Times New Roman" pitchFamily="18" charset="0"/>
                <a:cs typeface="Times New Roman" pitchFamily="18" charset="0"/>
              </a:rPr>
              <a:t>Director Responsibilities</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0" y="1447800"/>
            <a:ext cx="9144000" cy="5410200"/>
          </a:xfrm>
          <a:solidFill>
            <a:schemeClr val="bg1"/>
          </a:solidFill>
          <a:ln w="19050">
            <a:solidFill>
              <a:schemeClr val="tx1">
                <a:lumMod val="50000"/>
                <a:lumOff val="50000"/>
              </a:schemeClr>
            </a:solidFill>
          </a:ln>
        </p:spPr>
        <p:txBody>
          <a:bodyPr>
            <a:normAutofit fontScale="77500" lnSpcReduction="20000"/>
          </a:bodyPr>
          <a:lstStyle/>
          <a:p>
            <a:pPr>
              <a:buFont typeface="Wingdings" pitchFamily="2" charset="2"/>
              <a:buChar char="Ø"/>
            </a:pP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Submit all proposals to </a:t>
            </a:r>
            <a:r>
              <a:rPr lang="en-US" dirty="0" smtClean="0">
                <a:latin typeface="Times New Roman" pitchFamily="18" charset="0"/>
                <a:cs typeface="Times New Roman" pitchFamily="18" charset="0"/>
              </a:rPr>
              <a:t>program faculty </a:t>
            </a:r>
            <a:r>
              <a:rPr lang="en-US" dirty="0" smtClean="0">
                <a:latin typeface="Times New Roman" pitchFamily="18" charset="0"/>
                <a:cs typeface="Times New Roman" pitchFamily="18" charset="0"/>
              </a:rPr>
              <a:t>for review and comment.</a:t>
            </a:r>
          </a:p>
          <a:p>
            <a:pPr>
              <a:buFont typeface="Wingdings" pitchFamily="2" charset="2"/>
              <a:buChar char="Ø"/>
            </a:pPr>
            <a:r>
              <a:rPr lang="en-US" dirty="0" smtClean="0">
                <a:latin typeface="Times New Roman" pitchFamily="18" charset="0"/>
                <a:cs typeface="Times New Roman" pitchFamily="18" charset="0"/>
              </a:rPr>
              <a:t>Register students for the capstone course once the proposal is submitted for review.</a:t>
            </a:r>
          </a:p>
          <a:p>
            <a:pPr>
              <a:buFont typeface="Wingdings" pitchFamily="2" charset="2"/>
              <a:buChar char="Ø"/>
            </a:pPr>
            <a:r>
              <a:rPr lang="en-US" dirty="0" smtClean="0">
                <a:latin typeface="Times New Roman" pitchFamily="18" charset="0"/>
                <a:cs typeface="Times New Roman" pitchFamily="18" charset="0"/>
              </a:rPr>
              <a:t>Determine a team of faculty reviewers for each capstone.</a:t>
            </a:r>
          </a:p>
          <a:p>
            <a:pPr>
              <a:buFont typeface="Wingdings" pitchFamily="2" charset="2"/>
              <a:buChar char="Ø"/>
            </a:pPr>
            <a:r>
              <a:rPr lang="en-US" dirty="0" smtClean="0">
                <a:latin typeface="Times New Roman" pitchFamily="18" charset="0"/>
                <a:cs typeface="Times New Roman" pitchFamily="18" charset="0"/>
              </a:rPr>
              <a:t>Notify student(s) and faculty mentor of review team.</a:t>
            </a:r>
          </a:p>
          <a:p>
            <a:pPr>
              <a:buFont typeface="Wingdings" pitchFamily="2" charset="2"/>
              <a:buChar char="Ø"/>
            </a:pPr>
            <a:r>
              <a:rPr lang="en-US" dirty="0" smtClean="0">
                <a:latin typeface="Times New Roman" pitchFamily="18" charset="0"/>
                <a:cs typeface="Times New Roman" pitchFamily="18" charset="0"/>
              </a:rPr>
              <a:t>Provide drafts of proposal to review team once draft is approved by faculty mentor.</a:t>
            </a:r>
          </a:p>
          <a:p>
            <a:pPr>
              <a:buFont typeface="Wingdings" pitchFamily="2" charset="2"/>
              <a:buChar char="Ø"/>
            </a:pPr>
            <a:r>
              <a:rPr lang="en-US" dirty="0" smtClean="0">
                <a:latin typeface="Times New Roman" pitchFamily="18" charset="0"/>
                <a:cs typeface="Times New Roman" pitchFamily="18" charset="0"/>
              </a:rPr>
              <a:t>Schedule capstone presentation at end of semester.</a:t>
            </a:r>
          </a:p>
          <a:p>
            <a:pPr>
              <a:buFont typeface="Wingdings" pitchFamily="2" charset="2"/>
              <a:buChar char="Ø"/>
            </a:pPr>
            <a:r>
              <a:rPr lang="en-US" dirty="0" smtClean="0">
                <a:latin typeface="Times New Roman" pitchFamily="18" charset="0"/>
                <a:cs typeface="Times New Roman" pitchFamily="18" charset="0"/>
              </a:rPr>
              <a:t>Receive final copy of capstone submission after faculty mentor approves all changes.</a:t>
            </a:r>
          </a:p>
          <a:p>
            <a:pPr>
              <a:buFont typeface="Wingdings" pitchFamily="2" charset="2"/>
              <a:buChar char="Ø"/>
            </a:pPr>
            <a:r>
              <a:rPr lang="en-US" dirty="0" smtClean="0">
                <a:latin typeface="Times New Roman" pitchFamily="18" charset="0"/>
                <a:cs typeface="Times New Roman" pitchFamily="18" charset="0"/>
              </a:rPr>
              <a:t>Submit student final grade for capstone as reported by faculty mentor.</a:t>
            </a:r>
          </a:p>
          <a:p>
            <a:pPr>
              <a:buFont typeface="Wingdings" pitchFamily="2" charset="2"/>
              <a:buChar char="Ø"/>
            </a:pPr>
            <a:r>
              <a:rPr lang="en-US" dirty="0" smtClean="0">
                <a:latin typeface="Times New Roman" pitchFamily="18" charset="0"/>
                <a:cs typeface="Times New Roman" pitchFamily="18" charset="0"/>
              </a:rPr>
              <a:t>Complete all paperwork for faculty stipend for capstone experience.</a:t>
            </a:r>
          </a:p>
        </p:txBody>
      </p:sp>
      <p:pic>
        <p:nvPicPr>
          <p:cNvPr id="4" name="Picture 3" descr="logo.gif"/>
          <p:cNvPicPr>
            <a:picLocks noChangeAspect="1"/>
          </p:cNvPicPr>
          <p:nvPr/>
        </p:nvPicPr>
        <p:blipFill>
          <a:blip r:embed="rId2" cstate="print"/>
          <a:stretch>
            <a:fillRect/>
          </a:stretch>
        </p:blipFill>
        <p:spPr>
          <a:xfrm>
            <a:off x="7515225" y="6305550"/>
            <a:ext cx="1628775" cy="55245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a:solidFill>
            <a:schemeClr val="accent2">
              <a:lumMod val="50000"/>
            </a:schemeClr>
          </a:solidFill>
          <a:ln w="12700">
            <a:solidFill>
              <a:schemeClr val="tx1">
                <a:lumMod val="50000"/>
                <a:lumOff val="50000"/>
              </a:schemeClr>
            </a:solidFill>
          </a:ln>
        </p:spPr>
        <p:txBody>
          <a:bodyPr>
            <a:normAutofit/>
          </a:bodyPr>
          <a:lstStyle/>
          <a:p>
            <a:r>
              <a:rPr lang="en-US" b="1" dirty="0" smtClean="0">
                <a:solidFill>
                  <a:schemeClr val="bg1"/>
                </a:solidFill>
                <a:latin typeface="Times New Roman" pitchFamily="18" charset="0"/>
                <a:cs typeface="Times New Roman" pitchFamily="18" charset="0"/>
              </a:rPr>
              <a:t>Things to Consider</a:t>
            </a:r>
            <a:endParaRPr lang="en-US"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solidFill>
            <a:schemeClr val="bg1"/>
          </a:solidFill>
          <a:ln w="19050">
            <a:solidFill>
              <a:schemeClr val="tx1">
                <a:lumMod val="50000"/>
                <a:lumOff val="50000"/>
              </a:schemeClr>
            </a:solidFill>
          </a:ln>
        </p:spPr>
        <p:txBody>
          <a:bodyPr>
            <a:normAutofit/>
          </a:bodyPr>
          <a:lstStyle/>
          <a:p>
            <a:pPr>
              <a:buNone/>
            </a:pPr>
            <a:endParaRPr lang="en-US" dirty="0" smtClean="0"/>
          </a:p>
        </p:txBody>
      </p:sp>
      <p:sp>
        <p:nvSpPr>
          <p:cNvPr id="5" name="Content Placeholder 4"/>
          <p:cNvSpPr>
            <a:spLocks noGrp="1"/>
          </p:cNvSpPr>
          <p:nvPr>
            <p:ph sz="half" idx="4294967295"/>
          </p:nvPr>
        </p:nvSpPr>
        <p:spPr>
          <a:xfrm>
            <a:off x="0" y="1600200"/>
            <a:ext cx="9144000" cy="5257800"/>
          </a:xfrm>
          <a:solidFill>
            <a:schemeClr val="bg1"/>
          </a:solidFill>
        </p:spPr>
        <p:txBody>
          <a:bodyPr>
            <a:normAutofit lnSpcReduction="10000"/>
          </a:bodyPr>
          <a:lstStyle/>
          <a:p>
            <a:pPr>
              <a:buFont typeface="Wingdings" pitchFamily="2" charset="2"/>
              <a:buChar char="Ø"/>
            </a:pPr>
            <a:r>
              <a:rPr lang="en-US" dirty="0" smtClean="0">
                <a:latin typeface="Times New Roman" pitchFamily="18" charset="0"/>
                <a:cs typeface="Times New Roman" pitchFamily="18" charset="0"/>
              </a:rPr>
              <a:t>Presentation will only be scheduled once the final draft of the capstone document is submitted to the review team.</a:t>
            </a:r>
          </a:p>
          <a:p>
            <a:pPr>
              <a:buFont typeface="Wingdings" pitchFamily="2" charset="2"/>
              <a:buChar char="Ø"/>
            </a:pPr>
            <a:r>
              <a:rPr lang="en-US" dirty="0" smtClean="0">
                <a:latin typeface="Times New Roman" pitchFamily="18" charset="0"/>
                <a:cs typeface="Times New Roman" pitchFamily="18" charset="0"/>
              </a:rPr>
              <a:t>The review team needs two weeks for reading the capstone document.</a:t>
            </a:r>
          </a:p>
          <a:p>
            <a:pPr>
              <a:buFont typeface="Wingdings" pitchFamily="2" charset="2"/>
              <a:buChar char="Ø"/>
            </a:pPr>
            <a:r>
              <a:rPr lang="en-US" dirty="0" smtClean="0">
                <a:latin typeface="Times New Roman" pitchFamily="18" charset="0"/>
                <a:cs typeface="Times New Roman" pitchFamily="18" charset="0"/>
              </a:rPr>
              <a:t>The capstone students should expect at least one week to complete any updates from the review and/or presentation.</a:t>
            </a:r>
          </a:p>
          <a:p>
            <a:pPr>
              <a:buFont typeface="Wingdings" pitchFamily="2" charset="2"/>
              <a:buChar char="Ø"/>
            </a:pPr>
            <a:r>
              <a:rPr lang="en-US" dirty="0" smtClean="0">
                <a:latin typeface="Times New Roman" pitchFamily="18" charset="0"/>
                <a:cs typeface="Times New Roman" pitchFamily="18" charset="0"/>
              </a:rPr>
              <a:t>Final grades will not be issued until CD with final capstone project is presented to the program director.</a:t>
            </a:r>
          </a:p>
          <a:p>
            <a:pPr>
              <a:buNone/>
            </a:pPr>
            <a:endParaRPr lang="en-US" dirty="0"/>
          </a:p>
        </p:txBody>
      </p:sp>
      <p:pic>
        <p:nvPicPr>
          <p:cNvPr id="4" name="Picture 3" descr="logo.gif"/>
          <p:cNvPicPr>
            <a:picLocks noChangeAspect="1"/>
          </p:cNvPicPr>
          <p:nvPr/>
        </p:nvPicPr>
        <p:blipFill>
          <a:blip r:embed="rId2" cstate="print"/>
          <a:stretch>
            <a:fillRect/>
          </a:stretch>
        </p:blipFill>
        <p:spPr>
          <a:xfrm>
            <a:off x="7515225" y="6305550"/>
            <a:ext cx="1628775" cy="55245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447800"/>
          </a:xfrm>
          <a:solidFill>
            <a:schemeClr val="accent2">
              <a:lumMod val="50000"/>
            </a:schemeClr>
          </a:solidFill>
          <a:ln w="12700">
            <a:solidFill>
              <a:schemeClr val="tx1">
                <a:lumMod val="50000"/>
                <a:lumOff val="50000"/>
              </a:schemeClr>
            </a:solidFill>
          </a:ln>
        </p:spPr>
        <p:txBody>
          <a:bodyPr/>
          <a:lstStyle/>
          <a:p>
            <a:r>
              <a:rPr lang="en-US" b="1" dirty="0" smtClean="0">
                <a:solidFill>
                  <a:schemeClr val="bg1"/>
                </a:solidFill>
                <a:latin typeface="Times New Roman" pitchFamily="18" charset="0"/>
                <a:cs typeface="Times New Roman" pitchFamily="18" charset="0"/>
              </a:rPr>
              <a:t>Completing the Capstone</a:t>
            </a:r>
            <a:endParaRPr lang="en-US" b="1" dirty="0">
              <a:solidFill>
                <a:schemeClr val="bg1"/>
              </a:solidFill>
              <a:latin typeface="Times New Roman" pitchFamily="18" charset="0"/>
              <a:cs typeface="Times New Roman" pitchFamily="18" charset="0"/>
            </a:endParaRPr>
          </a:p>
        </p:txBody>
      </p:sp>
      <p:sp>
        <p:nvSpPr>
          <p:cNvPr id="6" name="Content Placeholder 4"/>
          <p:cNvSpPr>
            <a:spLocks noGrp="1"/>
          </p:cNvSpPr>
          <p:nvPr>
            <p:ph idx="1"/>
          </p:nvPr>
        </p:nvSpPr>
        <p:spPr>
          <a:xfrm>
            <a:off x="0" y="1447800"/>
            <a:ext cx="9144000" cy="5410200"/>
          </a:xfrm>
          <a:solidFill>
            <a:schemeClr val="bg1"/>
          </a:solidFill>
        </p:spPr>
        <p:txBody>
          <a:bodyPr>
            <a:normAutofit fontScale="85000" lnSpcReduction="20000"/>
          </a:bodyPr>
          <a:lstStyle/>
          <a:p>
            <a:pPr>
              <a:buFont typeface="Wingdings" pitchFamily="2" charset="2"/>
              <a:buChar char="Ø"/>
            </a:pPr>
            <a:r>
              <a:rPr lang="en-US" dirty="0" smtClean="0">
                <a:latin typeface="Times New Roman" pitchFamily="18" charset="0"/>
                <a:cs typeface="Times New Roman" pitchFamily="18" charset="0"/>
              </a:rPr>
              <a:t>If you plan to graduate at the end of the semester during which you complete your capstone, you should have your final draft ready for submission to the review team by two weeks before the start of the final exam week.</a:t>
            </a:r>
          </a:p>
          <a:p>
            <a:pPr>
              <a:buFont typeface="Wingdings" pitchFamily="2" charset="2"/>
              <a:buChar char="Ø"/>
            </a:pPr>
            <a:r>
              <a:rPr lang="en-US" dirty="0" smtClean="0">
                <a:latin typeface="Times New Roman" pitchFamily="18" charset="0"/>
                <a:cs typeface="Times New Roman" pitchFamily="18" charset="0"/>
              </a:rPr>
              <a:t>Failure to complete </a:t>
            </a:r>
            <a:r>
              <a:rPr lang="en-US" dirty="0" smtClean="0">
                <a:latin typeface="Times New Roman" pitchFamily="18" charset="0"/>
                <a:cs typeface="Times New Roman" pitchFamily="18" charset="0"/>
              </a:rPr>
              <a:t>the capstone in the </a:t>
            </a:r>
            <a:r>
              <a:rPr lang="en-US" dirty="0" smtClean="0">
                <a:latin typeface="Times New Roman" pitchFamily="18" charset="0"/>
                <a:cs typeface="Times New Roman" pitchFamily="18" charset="0"/>
              </a:rPr>
              <a:t>semester that you are registered </a:t>
            </a:r>
            <a:r>
              <a:rPr lang="en-US" dirty="0" smtClean="0">
                <a:latin typeface="Times New Roman" pitchFamily="18" charset="0"/>
                <a:cs typeface="Times New Roman" pitchFamily="18" charset="0"/>
              </a:rPr>
              <a:t>will </a:t>
            </a:r>
            <a:r>
              <a:rPr lang="en-US" dirty="0" smtClean="0">
                <a:latin typeface="Times New Roman" pitchFamily="18" charset="0"/>
                <a:cs typeface="Times New Roman" pitchFamily="18" charset="0"/>
              </a:rPr>
              <a:t>result in a grade of I(</a:t>
            </a:r>
            <a:r>
              <a:rPr lang="en-US" dirty="0" err="1" smtClean="0">
                <a:latin typeface="Times New Roman" pitchFamily="18" charset="0"/>
                <a:cs typeface="Times New Roman" pitchFamily="18" charset="0"/>
              </a:rPr>
              <a:t>ncomplete</a:t>
            </a:r>
            <a:r>
              <a:rPr lang="en-US" dirty="0" smtClean="0">
                <a:latin typeface="Times New Roman" pitchFamily="18" charset="0"/>
                <a:cs typeface="Times New Roman" pitchFamily="18" charset="0"/>
              </a:rPr>
              <a:t>).</a:t>
            </a:r>
          </a:p>
          <a:p>
            <a:pPr>
              <a:buFont typeface="Wingdings" pitchFamily="2" charset="2"/>
              <a:buChar char="Ø"/>
            </a:pPr>
            <a:r>
              <a:rPr lang="en-US" dirty="0" smtClean="0">
                <a:latin typeface="Times New Roman" pitchFamily="18" charset="0"/>
                <a:cs typeface="Times New Roman" pitchFamily="18" charset="0"/>
              </a:rPr>
              <a:t>You will be able to work during the following semester to complete the work for the project without additional financial obligation.  (No tuition will be charged.)</a:t>
            </a:r>
          </a:p>
          <a:p>
            <a:pPr>
              <a:buFont typeface="Wingdings" pitchFamily="2" charset="2"/>
              <a:buChar char="Ø"/>
            </a:pPr>
            <a:r>
              <a:rPr lang="en-US" dirty="0" smtClean="0">
                <a:latin typeface="Times New Roman" pitchFamily="18" charset="0"/>
                <a:cs typeface="Times New Roman" pitchFamily="18" charset="0"/>
              </a:rPr>
              <a:t>Once the capstone requirements are completed, the I(</a:t>
            </a:r>
            <a:r>
              <a:rPr lang="en-US" dirty="0" err="1" smtClean="0">
                <a:latin typeface="Times New Roman" pitchFamily="18" charset="0"/>
                <a:cs typeface="Times New Roman" pitchFamily="18" charset="0"/>
              </a:rPr>
              <a:t>ncomplete</a:t>
            </a:r>
            <a:r>
              <a:rPr lang="en-US" dirty="0" smtClean="0">
                <a:latin typeface="Times New Roman" pitchFamily="18" charset="0"/>
                <a:cs typeface="Times New Roman" pitchFamily="18" charset="0"/>
              </a:rPr>
              <a:t>) grade will be changed to the one submitted by the faculty mentor.</a:t>
            </a:r>
          </a:p>
          <a:p>
            <a:pPr>
              <a:buFont typeface="Wingdings" pitchFamily="2" charset="2"/>
              <a:buChar char="Ø"/>
            </a:pPr>
            <a:r>
              <a:rPr lang="en-US" dirty="0" smtClean="0">
                <a:latin typeface="Times New Roman" pitchFamily="18" charset="0"/>
                <a:cs typeface="Times New Roman" pitchFamily="18" charset="0"/>
              </a:rPr>
              <a:t>You MUST finish during the successive semester, or the I grade will remain on your transcript and you will </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rPr>
              <a:t>need to complete a NEW capstone.</a:t>
            </a:r>
          </a:p>
          <a:p>
            <a:pPr>
              <a:buNone/>
            </a:pPr>
            <a:endParaRPr lang="en-US" dirty="0"/>
          </a:p>
        </p:txBody>
      </p:sp>
      <p:pic>
        <p:nvPicPr>
          <p:cNvPr id="5" name="Picture 4" descr="logo.gif"/>
          <p:cNvPicPr>
            <a:picLocks noChangeAspect="1"/>
          </p:cNvPicPr>
          <p:nvPr/>
        </p:nvPicPr>
        <p:blipFill>
          <a:blip r:embed="rId2" cstate="print"/>
          <a:stretch>
            <a:fillRect/>
          </a:stretch>
        </p:blipFill>
        <p:spPr>
          <a:xfrm>
            <a:off x="7515225" y="6305550"/>
            <a:ext cx="1628775" cy="552450"/>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4" name="Title 1"/>
          <p:cNvSpPr txBox="1">
            <a:spLocks/>
          </p:cNvSpPr>
          <p:nvPr/>
        </p:nvSpPr>
        <p:spPr>
          <a:xfrm>
            <a:off x="0" y="0"/>
            <a:ext cx="9144000" cy="1447800"/>
          </a:xfrm>
          <a:prstGeom prst="rect">
            <a:avLst/>
          </a:prstGeom>
          <a:solidFill>
            <a:schemeClr val="accent2">
              <a:lumMod val="50000"/>
            </a:schemeClr>
          </a:solidFill>
          <a:ln w="12700">
            <a:solidFill>
              <a:schemeClr val="tx1">
                <a:lumMod val="50000"/>
                <a:lumOff val="50000"/>
              </a:schemeClr>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b="1" dirty="0" smtClean="0">
                <a:solidFill>
                  <a:schemeClr val="bg1"/>
                </a:solidFill>
                <a:latin typeface="Times New Roman" pitchFamily="18" charset="0"/>
                <a:cs typeface="Times New Roman" pitchFamily="18" charset="0"/>
              </a:rPr>
              <a:t>Where to find the guidelines?</a:t>
            </a:r>
            <a:endParaRPr lang="en-US" b="1" dirty="0">
              <a:solidFill>
                <a:schemeClr val="bg1"/>
              </a:solidFill>
              <a:latin typeface="Times New Roman" pitchFamily="18" charset="0"/>
              <a:cs typeface="Times New Roman" pitchFamily="18" charset="0"/>
            </a:endParaRPr>
          </a:p>
        </p:txBody>
      </p:sp>
      <p:sp>
        <p:nvSpPr>
          <p:cNvPr id="5" name="Content Placeholder 4"/>
          <p:cNvSpPr txBox="1">
            <a:spLocks/>
          </p:cNvSpPr>
          <p:nvPr/>
        </p:nvSpPr>
        <p:spPr>
          <a:xfrm>
            <a:off x="0" y="1447800"/>
            <a:ext cx="9144000" cy="5410200"/>
          </a:xfrm>
          <a:prstGeom prst="rect">
            <a:avLst/>
          </a:prstGeom>
          <a:solidFill>
            <a:schemeClr val="bg1"/>
          </a:solidFill>
        </p:spPr>
        <p:txBody>
          <a:bodyPr vert="horz" lIns="91440" tIns="45720" rIns="91440" bIns="45720" rtlCol="0">
            <a:normAutofit fontScale="925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buFont typeface="Wingdings" pitchFamily="2" charset="2"/>
              <a:buChar char="Ø"/>
            </a:pPr>
            <a:r>
              <a:rPr lang="en-US" dirty="0" smtClean="0">
                <a:latin typeface="Times New Roman" pitchFamily="18" charset="0"/>
                <a:cs typeface="Times New Roman" pitchFamily="18" charset="0"/>
              </a:rPr>
              <a:t>Capstone guidelines for Computer Information Science.</a:t>
            </a:r>
            <a:br>
              <a:rPr lang="en-US" dirty="0" smtClean="0">
                <a:latin typeface="Times New Roman" pitchFamily="18" charset="0"/>
                <a:cs typeface="Times New Roman" pitchFamily="18" charset="0"/>
              </a:rPr>
            </a:br>
            <a:r>
              <a:rPr lang="en-US" dirty="0" smtClean="0">
                <a:latin typeface="Times New Roman" pitchFamily="18" charset="0"/>
                <a:cs typeface="Times New Roman" pitchFamily="18" charset="0"/>
                <a:hlinkClick r:id="rId2"/>
              </a:rPr>
              <a:t>http</a:t>
            </a:r>
            <a:r>
              <a:rPr lang="en-US" dirty="0">
                <a:latin typeface="Times New Roman" pitchFamily="18" charset="0"/>
                <a:cs typeface="Times New Roman" pitchFamily="18" charset="0"/>
                <a:hlinkClick r:id="rId2"/>
              </a:rPr>
              <a:t>://</a:t>
            </a:r>
            <a:r>
              <a:rPr lang="en-US" dirty="0" smtClean="0">
                <a:latin typeface="Times New Roman" pitchFamily="18" charset="0"/>
                <a:cs typeface="Times New Roman" pitchFamily="18" charset="0"/>
                <a:hlinkClick r:id="rId2"/>
              </a:rPr>
              <a:t>www.lasalle.edu/grad/index.php?section=cis&amp;page=capstone</a:t>
            </a: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Capstone guidelines for Information </a:t>
            </a:r>
            <a:r>
              <a:rPr lang="en-US" dirty="0">
                <a:latin typeface="Times New Roman" pitchFamily="18" charset="0"/>
                <a:cs typeface="Times New Roman" pitchFamily="18" charset="0"/>
              </a:rPr>
              <a:t>Technology Leadership</a:t>
            </a:r>
            <a:br>
              <a:rPr lang="en-US" dirty="0">
                <a:latin typeface="Times New Roman" pitchFamily="18" charset="0"/>
                <a:cs typeface="Times New Roman" pitchFamily="18" charset="0"/>
              </a:rPr>
            </a:br>
            <a:r>
              <a:rPr lang="en-US" dirty="0">
                <a:latin typeface="Times New Roman" pitchFamily="18" charset="0"/>
                <a:cs typeface="Times New Roman" pitchFamily="18" charset="0"/>
                <a:hlinkClick r:id="rId3"/>
              </a:rPr>
              <a:t>http://</a:t>
            </a:r>
            <a:r>
              <a:rPr lang="en-US" dirty="0" smtClean="0">
                <a:latin typeface="Times New Roman" pitchFamily="18" charset="0"/>
                <a:cs typeface="Times New Roman" pitchFamily="18" charset="0"/>
                <a:hlinkClick r:id="rId3"/>
              </a:rPr>
              <a:t>www.lasalle.edu/grad/index.php?section=itl&amp;page=capstone</a:t>
            </a:r>
            <a:endParaRPr lang="en-US" dirty="0" smtClean="0">
              <a:latin typeface="Times New Roman" pitchFamily="18" charset="0"/>
              <a:cs typeface="Times New Roman" pitchFamily="18" charset="0"/>
            </a:endParaRPr>
          </a:p>
          <a:p>
            <a:pPr>
              <a:buFont typeface="Wingdings" pitchFamily="2" charset="2"/>
              <a:buChar char="Ø"/>
            </a:pPr>
            <a:r>
              <a:rPr lang="en-US" dirty="0" smtClean="0">
                <a:latin typeface="Times New Roman" pitchFamily="18" charset="0"/>
                <a:cs typeface="Times New Roman" pitchFamily="18" charset="0"/>
              </a:rPr>
              <a:t>Capstone guidelines for Economic Crime Forensics</a:t>
            </a:r>
          </a:p>
          <a:p>
            <a:pPr lvl="1">
              <a:buFont typeface="Wingdings" pitchFamily="2" charset="2"/>
              <a:buChar char="Ø"/>
            </a:pPr>
            <a:r>
              <a:rPr lang="en-US" dirty="0" smtClean="0">
                <a:latin typeface="Times New Roman" pitchFamily="18" charset="0"/>
                <a:cs typeface="Times New Roman" pitchFamily="18" charset="0"/>
              </a:rPr>
              <a:t>Please use either link above.  The general guidelines are the same.  We are updating the website to include specifics for MS Economic Crime.</a:t>
            </a:r>
          </a:p>
          <a:p>
            <a:pPr>
              <a:buFont typeface="Arial" pitchFamily="34" charset="0"/>
              <a:buNone/>
            </a:pPr>
            <a:endParaRPr lang="en-US" dirty="0"/>
          </a:p>
        </p:txBody>
      </p:sp>
      <p:pic>
        <p:nvPicPr>
          <p:cNvPr id="6" name="Picture 5" descr="logo.gif"/>
          <p:cNvPicPr>
            <a:picLocks noChangeAspect="1"/>
          </p:cNvPicPr>
          <p:nvPr/>
        </p:nvPicPr>
        <p:blipFill>
          <a:blip r:embed="rId4" cstate="print"/>
          <a:stretch>
            <a:fillRect/>
          </a:stretch>
        </p:blipFill>
        <p:spPr>
          <a:xfrm>
            <a:off x="7515225" y="6305550"/>
            <a:ext cx="1628775" cy="552450"/>
          </a:xfrm>
          <a:prstGeom prst="rect">
            <a:avLst/>
          </a:prstGeom>
        </p:spPr>
      </p:pic>
    </p:spTree>
    <p:extLst>
      <p:ext uri="{BB962C8B-B14F-4D97-AF65-F5344CB8AC3E}">
        <p14:creationId xmlns:p14="http://schemas.microsoft.com/office/powerpoint/2010/main" val="3706047239"/>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IMING" val="|0.9|1.8|1.2|0.8|1.8|30.8"/>
</p:tagLst>
</file>

<file path=ppt/tags/tag2.xml><?xml version="1.0" encoding="utf-8"?>
<p:tagLst xmlns:a="http://schemas.openxmlformats.org/drawingml/2006/main" xmlns:r="http://schemas.openxmlformats.org/officeDocument/2006/relationships" xmlns:p="http://schemas.openxmlformats.org/presentationml/2006/main">
  <p:tag name="TIMING" val="|0.9|1.8|1.2|0.8|1.8|30.8"/>
</p:tagLst>
</file>

<file path=ppt/tags/tag3.xml><?xml version="1.0" encoding="utf-8"?>
<p:tagLst xmlns:a="http://schemas.openxmlformats.org/drawingml/2006/main" xmlns:r="http://schemas.openxmlformats.org/officeDocument/2006/relationships" xmlns:p="http://schemas.openxmlformats.org/presentationml/2006/main">
  <p:tag name="TIMING" val="|0.9|1.8|1.2|0.8|1.8|30.8"/>
</p:tagLst>
</file>

<file path=ppt/tags/tag4.xml><?xml version="1.0" encoding="utf-8"?>
<p:tagLst xmlns:a="http://schemas.openxmlformats.org/drawingml/2006/main" xmlns:r="http://schemas.openxmlformats.org/officeDocument/2006/relationships" xmlns:p="http://schemas.openxmlformats.org/presentationml/2006/main">
  <p:tag name="TIMING" val="|0.9|1.8|1.2|0.8|1.8|30.8"/>
</p:tagLst>
</file>

<file path=ppt/theme/theme1.xml><?xml version="1.0" encoding="utf-8"?>
<a:theme xmlns:a="http://schemas.openxmlformats.org/drawingml/2006/main" name="Office Theme">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11799</TotalTime>
  <Words>693</Words>
  <Application>Microsoft Office PowerPoint</Application>
  <PresentationFormat>On-screen Show (4:3)</PresentationFormat>
  <Paragraphs>81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What is a capstone?</vt:lpstr>
      <vt:lpstr>Pre-Capstone Requirements</vt:lpstr>
      <vt:lpstr>Pre-Capstone Requirements</vt:lpstr>
      <vt:lpstr>Pre-Capstone Requirements</vt:lpstr>
      <vt:lpstr>Director Responsibilities</vt:lpstr>
      <vt:lpstr>Things to Consider</vt:lpstr>
      <vt:lpstr>Completing the Capstone</vt:lpstr>
      <vt:lpstr>PowerPoint Presentation</vt:lpstr>
      <vt:lpstr>PowerPoint Presentation</vt:lpstr>
      <vt:lpstr>PowerPoint Presentation</vt:lpstr>
    </vt:vector>
  </TitlesOfParts>
  <Company>La Salle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Salle University’s Part-Time MBA Program</dc:title>
  <dc:creator>Denise</dc:creator>
  <cp:lastModifiedBy>Margaret McCoey</cp:lastModifiedBy>
  <cp:revision>253</cp:revision>
  <dcterms:created xsi:type="dcterms:W3CDTF">2009-02-23T21:30:03Z</dcterms:created>
  <dcterms:modified xsi:type="dcterms:W3CDTF">2013-11-21T20:08:51Z</dcterms:modified>
</cp:coreProperties>
</file>